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4/3/2020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6210" y="2441276"/>
            <a:ext cx="10282687" cy="1233578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Akcenti</a:t>
            </a:r>
            <a:r>
              <a:rPr lang="en-US" sz="3200" dirty="0" smtClean="0"/>
              <a:t> u </a:t>
            </a:r>
            <a:r>
              <a:rPr lang="en-US" sz="3200" dirty="0" err="1" smtClean="0"/>
              <a:t>standardnom</a:t>
            </a:r>
            <a:r>
              <a:rPr lang="en-US" sz="3200" dirty="0" smtClean="0"/>
              <a:t> </a:t>
            </a:r>
            <a:r>
              <a:rPr lang="en-US" sz="3200" dirty="0" err="1" smtClean="0"/>
              <a:t>crnogorskom</a:t>
            </a:r>
            <a:r>
              <a:rPr lang="en-US" sz="3200" dirty="0" smtClean="0"/>
              <a:t> </a:t>
            </a:r>
            <a:r>
              <a:rPr lang="en-US" sz="3200" dirty="0" err="1" smtClean="0"/>
              <a:t>jeziku</a:t>
            </a:r>
            <a:endParaRPr lang="bs-Latn-BA" sz="3200" dirty="0"/>
          </a:p>
        </p:txBody>
      </p:sp>
    </p:spTree>
    <p:extLst>
      <p:ext uri="{BB962C8B-B14F-4D97-AF65-F5344CB8AC3E}">
        <p14:creationId xmlns:p14="http://schemas.microsoft.com/office/powerpoint/2010/main" val="1044715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5378570"/>
          </a:xfrm>
        </p:spPr>
        <p:txBody>
          <a:bodyPr anchor="t"/>
          <a:lstStyle/>
          <a:p>
            <a:pPr marL="0" indent="0"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Pao</a:t>
            </a:r>
            <a:r>
              <a:rPr lang="en-US" sz="2400" dirty="0" smtClean="0"/>
              <a:t> je grad </a:t>
            </a:r>
            <a:r>
              <a:rPr lang="en-US" sz="2400" dirty="0" err="1" smtClean="0"/>
              <a:t>na</a:t>
            </a:r>
            <a:r>
              <a:rPr lang="en-US" sz="2400" dirty="0" smtClean="0"/>
              <a:t> grad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Riječi</a:t>
            </a:r>
            <a:r>
              <a:rPr lang="en-US" dirty="0" smtClean="0"/>
              <a:t> </a:t>
            </a:r>
            <a:r>
              <a:rPr lang="en-US" b="1" dirty="0" smtClean="0"/>
              <a:t>grad</a:t>
            </a:r>
            <a:r>
              <a:rPr lang="en-US" dirty="0" smtClean="0"/>
              <a:t> (</a:t>
            </a:r>
            <a:r>
              <a:rPr lang="en-US" u="sng" dirty="0" err="1" smtClean="0"/>
              <a:t>vrsta</a:t>
            </a:r>
            <a:r>
              <a:rPr lang="en-US" u="sng" dirty="0" smtClean="0"/>
              <a:t> </a:t>
            </a:r>
            <a:r>
              <a:rPr lang="en-US" u="sng" dirty="0" err="1" smtClean="0"/>
              <a:t>padavine</a:t>
            </a:r>
            <a:r>
              <a:rPr lang="en-US" dirty="0" smtClean="0"/>
              <a:t>)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b="1" dirty="0" smtClean="0"/>
              <a:t>grad</a:t>
            </a:r>
            <a:r>
              <a:rPr lang="en-US" dirty="0" smtClean="0"/>
              <a:t> (</a:t>
            </a:r>
            <a:r>
              <a:rPr lang="en-US" u="sng" dirty="0" err="1" smtClean="0"/>
              <a:t>naseljeno</a:t>
            </a:r>
            <a:r>
              <a:rPr lang="en-US" u="sng" dirty="0" smtClean="0"/>
              <a:t> </a:t>
            </a:r>
            <a:r>
              <a:rPr lang="en-US" u="sng" dirty="0" err="1" smtClean="0"/>
              <a:t>mjesto</a:t>
            </a:r>
            <a:r>
              <a:rPr lang="en-US" dirty="0" smtClean="0"/>
              <a:t>)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b="1" dirty="0" err="1" smtClean="0"/>
              <a:t>homonimi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err="1" smtClean="0"/>
              <a:t>Istog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glasovnog</a:t>
            </a:r>
            <a:r>
              <a:rPr lang="en-US" dirty="0" smtClean="0"/>
              <a:t> </a:t>
            </a:r>
            <a:r>
              <a:rPr lang="en-US" dirty="0" err="1" smtClean="0"/>
              <a:t>sklopa</a:t>
            </a:r>
            <a:r>
              <a:rPr lang="en-US" dirty="0" smtClean="0"/>
              <a:t>, a </a:t>
            </a:r>
            <a:r>
              <a:rPr lang="en-US" dirty="0" err="1" smtClean="0"/>
              <a:t>različitog</a:t>
            </a:r>
            <a:r>
              <a:rPr lang="en-US" dirty="0" smtClean="0"/>
              <a:t> </a:t>
            </a:r>
            <a:r>
              <a:rPr lang="en-US" dirty="0" err="1" smtClean="0"/>
              <a:t>značenja</a:t>
            </a:r>
            <a:r>
              <a:rPr lang="en-US" dirty="0" smtClean="0"/>
              <a:t>. </a:t>
            </a:r>
            <a:r>
              <a:rPr lang="en-US" dirty="0" err="1" smtClean="0"/>
              <a:t>Značenje</a:t>
            </a:r>
            <a:r>
              <a:rPr lang="en-US" dirty="0" smtClean="0"/>
              <a:t> </a:t>
            </a:r>
            <a:r>
              <a:rPr lang="en-US" dirty="0" err="1" smtClean="0"/>
              <a:t>dobijaju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err="1" smtClean="0"/>
              <a:t>kada</a:t>
            </a:r>
            <a:r>
              <a:rPr lang="en-US" dirty="0" smtClean="0"/>
              <a:t> </a:t>
            </a:r>
            <a:r>
              <a:rPr lang="en-US" dirty="0" err="1" smtClean="0"/>
              <a:t>ih</a:t>
            </a:r>
            <a:r>
              <a:rPr lang="en-US" dirty="0" smtClean="0"/>
              <a:t> </a:t>
            </a:r>
            <a:r>
              <a:rPr lang="en-US" dirty="0" err="1" smtClean="0"/>
              <a:t>izgovorimo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Kada</a:t>
            </a:r>
            <a:r>
              <a:rPr lang="en-US" dirty="0" smtClean="0"/>
              <a:t> </a:t>
            </a:r>
            <a:r>
              <a:rPr lang="en-US" b="1" u="sng" dirty="0" err="1" smtClean="0"/>
              <a:t>glasovno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naglasimo</a:t>
            </a:r>
            <a:r>
              <a:rPr lang="en-US" b="1" u="sng" dirty="0" smtClean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istaknemo</a:t>
            </a:r>
            <a:r>
              <a:rPr lang="en-US" dirty="0" smtClean="0"/>
              <a:t>) </a:t>
            </a:r>
            <a:r>
              <a:rPr lang="en-US" dirty="0" err="1" smtClean="0"/>
              <a:t>neki</a:t>
            </a:r>
            <a:r>
              <a:rPr lang="en-US" dirty="0" smtClean="0"/>
              <a:t> slog u </a:t>
            </a:r>
            <a:r>
              <a:rPr lang="en-US" dirty="0" err="1" smtClean="0"/>
              <a:t>riječi</a:t>
            </a:r>
            <a:r>
              <a:rPr lang="en-US" dirty="0" smtClean="0"/>
              <a:t>, mi </a:t>
            </a:r>
            <a:r>
              <a:rPr lang="en-US" dirty="0" err="1" smtClean="0"/>
              <a:t>tu</a:t>
            </a:r>
            <a:r>
              <a:rPr lang="en-US" dirty="0" smtClean="0"/>
              <a:t> </a:t>
            </a:r>
            <a:r>
              <a:rPr lang="en-US" dirty="0" err="1" smtClean="0"/>
              <a:t>riječ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b="1" u="sng" dirty="0" err="1" smtClean="0"/>
              <a:t>akcentujemo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b="1" i="1" dirty="0" smtClean="0"/>
          </a:p>
          <a:p>
            <a:pPr marL="0" indent="0">
              <a:buNone/>
            </a:pPr>
            <a:r>
              <a:rPr lang="en-US" b="1" i="1" dirty="0" err="1" smtClean="0"/>
              <a:t>Akcenat</a:t>
            </a:r>
            <a:r>
              <a:rPr lang="en-US" b="1" i="1" dirty="0" smtClean="0"/>
              <a:t> je </a:t>
            </a:r>
            <a:r>
              <a:rPr lang="en-US" b="1" i="1" dirty="0" err="1" smtClean="0"/>
              <a:t>glasovno</a:t>
            </a:r>
            <a:r>
              <a:rPr lang="en-US" b="1" i="1" dirty="0" smtClean="0"/>
              <a:t> </a:t>
            </a:r>
            <a:r>
              <a:rPr lang="en-US" b="1" i="1" dirty="0" err="1" smtClean="0"/>
              <a:t>isticanje</a:t>
            </a:r>
            <a:r>
              <a:rPr lang="en-US" b="1" i="1" dirty="0" smtClean="0"/>
              <a:t> (</a:t>
            </a:r>
            <a:r>
              <a:rPr lang="en-US" b="1" i="1" dirty="0" err="1" smtClean="0"/>
              <a:t>naglašavanje</a:t>
            </a:r>
            <a:r>
              <a:rPr lang="en-US" b="1" i="1" dirty="0" smtClean="0"/>
              <a:t>) </a:t>
            </a:r>
            <a:r>
              <a:rPr lang="en-US" b="1" i="1" dirty="0" err="1" smtClean="0"/>
              <a:t>nekog</a:t>
            </a:r>
            <a:r>
              <a:rPr lang="en-US" b="1" i="1" dirty="0" smtClean="0"/>
              <a:t> </a:t>
            </a:r>
            <a:r>
              <a:rPr lang="en-US" b="1" i="1" dirty="0" err="1" smtClean="0"/>
              <a:t>sloga</a:t>
            </a:r>
            <a:r>
              <a:rPr lang="en-US" b="1" i="1" dirty="0" smtClean="0"/>
              <a:t> u </a:t>
            </a:r>
            <a:r>
              <a:rPr lang="en-US" b="1" i="1" dirty="0" err="1" smtClean="0"/>
              <a:t>riječi</a:t>
            </a:r>
            <a:r>
              <a:rPr lang="en-US" dirty="0" smtClean="0"/>
              <a:t>.</a:t>
            </a: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2702359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040" y="754811"/>
            <a:ext cx="8534400" cy="5749506"/>
          </a:xfrm>
        </p:spPr>
        <p:txBody>
          <a:bodyPr anchor="t"/>
          <a:lstStyle/>
          <a:p>
            <a:pPr marL="0" indent="0">
              <a:buNone/>
            </a:pPr>
            <a:r>
              <a:rPr lang="en-US" dirty="0" smtClean="0"/>
              <a:t>     </a:t>
            </a:r>
            <a:r>
              <a:rPr lang="en-US" dirty="0" err="1" smtClean="0"/>
              <a:t>Crnogorski</a:t>
            </a:r>
            <a:r>
              <a:rPr lang="en-US" dirty="0" smtClean="0"/>
              <a:t> </a:t>
            </a:r>
            <a:r>
              <a:rPr lang="en-US" dirty="0" err="1" smtClean="0"/>
              <a:t>standardni</a:t>
            </a:r>
            <a:r>
              <a:rPr lang="en-US" dirty="0" smtClean="0"/>
              <a:t> </a:t>
            </a:r>
            <a:r>
              <a:rPr lang="en-US" dirty="0" err="1" smtClean="0"/>
              <a:t>jezik</a:t>
            </a:r>
            <a:r>
              <a:rPr lang="en-US" dirty="0" smtClean="0"/>
              <a:t> je </a:t>
            </a:r>
            <a:r>
              <a:rPr lang="en-US" dirty="0" err="1" smtClean="0"/>
              <a:t>četvoroakcenatski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bs-Latn-BA" dirty="0"/>
          </a:p>
          <a:p>
            <a:pPr marL="0" lvl="0" indent="0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endParaRPr lang="bs-Latn-BA" sz="1800" dirty="0" smtClean="0">
              <a:solidFill>
                <a:prstClr val="white"/>
              </a:solidFill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Nosioci</a:t>
            </a:r>
            <a:r>
              <a:rPr lang="en-US" dirty="0" smtClean="0"/>
              <a:t> </a:t>
            </a:r>
            <a:r>
              <a:rPr lang="en-US" dirty="0" err="1" smtClean="0"/>
              <a:t>akcenta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b="1" dirty="0" err="1" smtClean="0"/>
              <a:t>vokali</a:t>
            </a:r>
            <a:r>
              <a:rPr lang="en-US" dirty="0" smtClean="0"/>
              <a:t> (</a:t>
            </a:r>
            <a:r>
              <a:rPr lang="en-US" dirty="0" err="1" smtClean="0"/>
              <a:t>samoglasnici</a:t>
            </a:r>
            <a:r>
              <a:rPr lang="en-US" dirty="0" smtClean="0"/>
              <a:t>)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suglasnik</a:t>
            </a:r>
            <a:r>
              <a:rPr lang="en-US" dirty="0" smtClean="0"/>
              <a:t> </a:t>
            </a:r>
            <a:r>
              <a:rPr lang="en-US" b="1" dirty="0" smtClean="0"/>
              <a:t>r</a:t>
            </a:r>
            <a:r>
              <a:rPr lang="en-US" dirty="0" smtClean="0"/>
              <a:t> (u </a:t>
            </a:r>
            <a:r>
              <a:rPr lang="en-US" dirty="0" err="1" smtClean="0"/>
              <a:t>riječima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</a:t>
            </a:r>
            <a:r>
              <a:rPr lang="en-US" dirty="0" err="1" smtClean="0"/>
              <a:t>gdje</a:t>
            </a:r>
            <a:r>
              <a:rPr lang="en-US" dirty="0" smtClean="0"/>
              <a:t> je </a:t>
            </a:r>
            <a:r>
              <a:rPr lang="en-US" dirty="0" err="1" smtClean="0"/>
              <a:t>slogotvoran</a:t>
            </a:r>
            <a:r>
              <a:rPr lang="en-US" dirty="0" smtClean="0"/>
              <a:t>:  </a:t>
            </a:r>
            <a:r>
              <a:rPr lang="en-US" dirty="0" err="1" smtClean="0"/>
              <a:t>trn</a:t>
            </a:r>
            <a:r>
              <a:rPr lang="en-US" dirty="0" smtClean="0"/>
              <a:t>, </a:t>
            </a:r>
            <a:r>
              <a:rPr lang="en-US" dirty="0" err="1" smtClean="0"/>
              <a:t>crn</a:t>
            </a:r>
            <a:r>
              <a:rPr lang="en-US" dirty="0" smtClean="0"/>
              <a:t>, </a:t>
            </a:r>
            <a:r>
              <a:rPr lang="en-US" dirty="0" err="1" smtClean="0"/>
              <a:t>brz</a:t>
            </a:r>
            <a:r>
              <a:rPr lang="en-US" dirty="0" smtClean="0"/>
              <a:t>, </a:t>
            </a:r>
            <a:r>
              <a:rPr lang="en-US" dirty="0" err="1" smtClean="0"/>
              <a:t>prst</a:t>
            </a:r>
            <a:r>
              <a:rPr lang="en-US" dirty="0" smtClean="0"/>
              <a:t>, …).</a:t>
            </a:r>
            <a:endParaRPr lang="bs-Latn-BA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0430641"/>
              </p:ext>
            </p:extLst>
          </p:nvPr>
        </p:nvGraphicFramePr>
        <p:xfrm>
          <a:off x="2829105" y="1929619"/>
          <a:ext cx="3588589" cy="24035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4452"/>
                <a:gridCol w="1699405"/>
                <a:gridCol w="1414732"/>
              </a:tblGrid>
              <a:tr h="370840">
                <a:tc>
                  <a:txBody>
                    <a:bodyPr/>
                    <a:lstStyle/>
                    <a:p>
                      <a:endParaRPr lang="bs-Latn-BA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bg1"/>
                          </a:solidFill>
                        </a:rPr>
                        <a:t>dugi</a:t>
                      </a:r>
                      <a:endParaRPr lang="bs-Latn-BA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bg1"/>
                          </a:solidFill>
                        </a:rPr>
                        <a:t>kratki</a:t>
                      </a:r>
                      <a:endParaRPr lang="bs-Latn-BA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91827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solidFill>
                            <a:schemeClr val="bg1"/>
                          </a:solidFill>
                        </a:rPr>
                        <a:t>silazni</a:t>
                      </a:r>
                      <a:endParaRPr lang="bs-Latn-BA" sz="1800" dirty="0">
                        <a:solidFill>
                          <a:schemeClr val="bg1"/>
                        </a:solidFill>
                      </a:endParaRPr>
                    </a:p>
                  </a:txBody>
                  <a:tcPr vert="vert27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s-Latn-BA" sz="1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s-Latn-BA" sz="2800" dirty="0" smtClean="0">
                          <a:solidFill>
                            <a:schemeClr val="bg1"/>
                          </a:solidFill>
                        </a:rPr>
                        <a:t>\\</a:t>
                      </a:r>
                      <a:endParaRPr lang="bs-Latn-BA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</a:tr>
              <a:tr h="111442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solidFill>
                            <a:schemeClr val="bg1"/>
                          </a:solidFill>
                        </a:rPr>
                        <a:t>uzlazni</a:t>
                      </a:r>
                      <a:endParaRPr lang="bs-Latn-BA" sz="1800" dirty="0">
                        <a:solidFill>
                          <a:schemeClr val="bg1"/>
                        </a:solidFill>
                      </a:endParaRPr>
                    </a:p>
                  </a:txBody>
                  <a:tcPr vert="vert27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s-Latn-BA" sz="2800" dirty="0" smtClean="0">
                          <a:solidFill>
                            <a:schemeClr val="bg1"/>
                          </a:solidFill>
                        </a:rPr>
                        <a:t>/</a:t>
                      </a:r>
                      <a:endParaRPr lang="bs-Latn-BA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s-Latn-BA" sz="2800" dirty="0" smtClean="0">
                          <a:solidFill>
                            <a:schemeClr val="bg1"/>
                          </a:solidFill>
                        </a:rPr>
                        <a:t>\</a:t>
                      </a:r>
                      <a:endParaRPr lang="bs-Latn-BA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Arc 5"/>
          <p:cNvSpPr/>
          <p:nvPr/>
        </p:nvSpPr>
        <p:spPr>
          <a:xfrm>
            <a:off x="3761117" y="2708694"/>
            <a:ext cx="707366" cy="552090"/>
          </a:xfrm>
          <a:prstGeom prst="arc">
            <a:avLst>
              <a:gd name="adj1" fmla="val 11014540"/>
              <a:gd name="adj2" fmla="val 21443845"/>
            </a:avLst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721059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10783888" cy="5638800"/>
          </a:xfrm>
        </p:spPr>
        <p:txBody>
          <a:bodyPr anchor="t">
            <a:normAutofit fontScale="92500" lnSpcReduction="20000"/>
          </a:bodyPr>
          <a:lstStyle/>
          <a:p>
            <a:pPr marL="914400" lvl="2" indent="0">
              <a:buNone/>
            </a:pPr>
            <a:r>
              <a:rPr lang="en-US" sz="2000" dirty="0" err="1" smtClean="0"/>
              <a:t>luk</a:t>
            </a:r>
            <a:r>
              <a:rPr lang="en-US" sz="2000" dirty="0" smtClean="0"/>
              <a:t> (</a:t>
            </a:r>
            <a:r>
              <a:rPr lang="en-US" sz="2000" dirty="0" err="1" smtClean="0"/>
              <a:t>dio</a:t>
            </a:r>
            <a:r>
              <a:rPr lang="en-US" sz="2000" dirty="0" smtClean="0"/>
              <a:t> </a:t>
            </a:r>
            <a:r>
              <a:rPr lang="en-US" sz="2000" dirty="0" err="1" smtClean="0"/>
              <a:t>oružja</a:t>
            </a:r>
            <a:r>
              <a:rPr lang="en-US" sz="2000" dirty="0" smtClean="0"/>
              <a:t>)		-	</a:t>
            </a:r>
            <a:r>
              <a:rPr lang="en-US" sz="2000" dirty="0" err="1" smtClean="0"/>
              <a:t>luk</a:t>
            </a:r>
            <a:r>
              <a:rPr lang="en-US" sz="2000" dirty="0" smtClean="0"/>
              <a:t> (</a:t>
            </a:r>
            <a:r>
              <a:rPr lang="en-US" sz="2000" dirty="0" err="1" smtClean="0"/>
              <a:t>povrće</a:t>
            </a:r>
            <a:r>
              <a:rPr lang="en-US" sz="2000" dirty="0" smtClean="0"/>
              <a:t>)</a:t>
            </a:r>
          </a:p>
          <a:p>
            <a:pPr marL="914400" lvl="2" indent="0">
              <a:buNone/>
            </a:pPr>
            <a:r>
              <a:rPr lang="en-US" sz="2000" dirty="0" smtClean="0"/>
              <a:t>bar (</a:t>
            </a:r>
            <a:r>
              <a:rPr lang="en-US" sz="2000" dirty="0" err="1" smtClean="0"/>
              <a:t>kafić</a:t>
            </a:r>
            <a:r>
              <a:rPr lang="en-US" sz="2000" dirty="0" smtClean="0"/>
              <a:t>)			- 	Bar (grad)</a:t>
            </a:r>
          </a:p>
          <a:p>
            <a:pPr marL="914400" lvl="2" indent="0">
              <a:buNone/>
            </a:pPr>
            <a:r>
              <a:rPr lang="en-US" sz="2000" dirty="0" smtClean="0"/>
              <a:t>grad (</a:t>
            </a:r>
            <a:r>
              <a:rPr lang="en-US" sz="2000" dirty="0" err="1" smtClean="0"/>
              <a:t>naselje</a:t>
            </a:r>
            <a:r>
              <a:rPr lang="en-US" sz="2000" dirty="0" smtClean="0"/>
              <a:t>)		-	grad (</a:t>
            </a:r>
            <a:r>
              <a:rPr lang="en-US" sz="2000" dirty="0" err="1" smtClean="0"/>
              <a:t>vrsta</a:t>
            </a:r>
            <a:r>
              <a:rPr lang="en-US" sz="2000" dirty="0" smtClean="0"/>
              <a:t> </a:t>
            </a:r>
            <a:r>
              <a:rPr lang="en-US" sz="2000" dirty="0" err="1" smtClean="0"/>
              <a:t>padavine</a:t>
            </a:r>
            <a:r>
              <a:rPr lang="en-US" sz="2000" dirty="0" smtClean="0"/>
              <a:t>)</a:t>
            </a:r>
          </a:p>
          <a:p>
            <a:pPr lvl="1"/>
            <a:endParaRPr lang="en-US" sz="2200" dirty="0" smtClean="0"/>
          </a:p>
          <a:p>
            <a:pPr marL="914400" lvl="2" indent="0">
              <a:buNone/>
            </a:pPr>
            <a:endParaRPr lang="en-US" sz="2000" b="1" i="1" dirty="0" smtClean="0"/>
          </a:p>
          <a:p>
            <a:pPr marL="914400" lvl="2" indent="0">
              <a:buNone/>
            </a:pPr>
            <a:r>
              <a:rPr lang="en-US" sz="2000" b="1" i="1" dirty="0" err="1" smtClean="0"/>
              <a:t>dugi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akcenat</a:t>
            </a:r>
            <a:r>
              <a:rPr lang="en-US" sz="2000" dirty="0" smtClean="0"/>
              <a:t>			</a:t>
            </a:r>
            <a:r>
              <a:rPr lang="en-US" sz="2000" b="1" i="1" dirty="0" err="1" smtClean="0"/>
              <a:t>kratki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akcenat</a:t>
            </a:r>
            <a:endParaRPr lang="en-US" sz="2000" b="1" i="1" dirty="0" smtClean="0"/>
          </a:p>
          <a:p>
            <a:pPr lvl="2"/>
            <a:endParaRPr lang="en-US" sz="2000" dirty="0"/>
          </a:p>
          <a:p>
            <a:pPr marL="2743200" lvl="6" indent="0">
              <a:buNone/>
            </a:pPr>
            <a:endParaRPr lang="en-US" sz="2400" b="1" i="1" dirty="0" smtClean="0"/>
          </a:p>
          <a:p>
            <a:pPr marL="2743200" lvl="6" indent="0">
              <a:buNone/>
            </a:pPr>
            <a:r>
              <a:rPr lang="en-US" sz="2400" b="1" i="1" dirty="0" err="1" smtClean="0"/>
              <a:t>Silazni</a:t>
            </a:r>
            <a:endParaRPr lang="en-US" sz="2400" b="1" i="1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Napomena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 err="1" smtClean="0"/>
              <a:t>Razliku</a:t>
            </a:r>
            <a:r>
              <a:rPr lang="en-US" dirty="0" smtClean="0"/>
              <a:t> </a:t>
            </a:r>
            <a:r>
              <a:rPr lang="en-US" dirty="0" err="1" smtClean="0"/>
              <a:t>između</a:t>
            </a:r>
            <a:r>
              <a:rPr lang="en-US" dirty="0" smtClean="0"/>
              <a:t> </a:t>
            </a:r>
            <a:r>
              <a:rPr lang="en-US" dirty="0" err="1" smtClean="0"/>
              <a:t>kratkoga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dugoga</a:t>
            </a:r>
            <a:r>
              <a:rPr lang="en-US" dirty="0" smtClean="0"/>
              <a:t> </a:t>
            </a:r>
            <a:r>
              <a:rPr lang="en-US" dirty="0" err="1" smtClean="0"/>
              <a:t>sloga</a:t>
            </a:r>
            <a:r>
              <a:rPr lang="en-US" dirty="0" smtClean="0"/>
              <a:t> </a:t>
            </a:r>
            <a:r>
              <a:rPr lang="en-US" dirty="0" err="1" smtClean="0"/>
              <a:t>možete</a:t>
            </a:r>
            <a:r>
              <a:rPr lang="en-US" dirty="0" smtClean="0"/>
              <a:t> </a:t>
            </a:r>
            <a:r>
              <a:rPr lang="en-US" dirty="0" err="1" smtClean="0"/>
              <a:t>osjetiti</a:t>
            </a:r>
            <a:r>
              <a:rPr lang="en-US" dirty="0" smtClean="0"/>
              <a:t> </a:t>
            </a:r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 err="1" smtClean="0"/>
              <a:t>stavite</a:t>
            </a:r>
            <a:r>
              <a:rPr lang="en-US" dirty="0" smtClean="0"/>
              <a:t> </a:t>
            </a:r>
            <a:r>
              <a:rPr lang="en-US" dirty="0" err="1" smtClean="0"/>
              <a:t>dlan</a:t>
            </a:r>
            <a:r>
              <a:rPr lang="en-US" dirty="0" smtClean="0"/>
              <a:t> </a:t>
            </a:r>
            <a:r>
              <a:rPr lang="en-US" dirty="0" err="1" smtClean="0"/>
              <a:t>ispred</a:t>
            </a:r>
            <a:r>
              <a:rPr lang="en-US" dirty="0" smtClean="0"/>
              <a:t> </a:t>
            </a:r>
            <a:r>
              <a:rPr lang="en-US" dirty="0" err="1" smtClean="0"/>
              <a:t>usta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izgovorite</a:t>
            </a:r>
            <a:r>
              <a:rPr lang="en-US" dirty="0" smtClean="0"/>
              <a:t> </a:t>
            </a:r>
            <a:r>
              <a:rPr lang="en-US" dirty="0" err="1" smtClean="0"/>
              <a:t>riječ</a:t>
            </a:r>
            <a:r>
              <a:rPr lang="en-US" dirty="0" smtClean="0"/>
              <a:t>. </a:t>
            </a:r>
          </a:p>
          <a:p>
            <a:pPr marL="0" indent="0">
              <a:buNone/>
            </a:pPr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 err="1" smtClean="0"/>
              <a:t>osjetite</a:t>
            </a:r>
            <a:r>
              <a:rPr lang="en-US" dirty="0" smtClean="0"/>
              <a:t>  </a:t>
            </a:r>
            <a:r>
              <a:rPr lang="en-US" b="1" u="sng" dirty="0" err="1" smtClean="0"/>
              <a:t>udar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vazduha</a:t>
            </a:r>
            <a:r>
              <a:rPr lang="en-US" dirty="0" smtClean="0"/>
              <a:t>, u </a:t>
            </a:r>
            <a:r>
              <a:rPr lang="en-US" dirty="0" err="1" smtClean="0"/>
              <a:t>pitanju</a:t>
            </a:r>
            <a:r>
              <a:rPr lang="en-US" dirty="0" smtClean="0"/>
              <a:t> je </a:t>
            </a:r>
            <a:r>
              <a:rPr lang="en-US" b="1" u="sng" dirty="0" err="1" smtClean="0"/>
              <a:t>kratak</a:t>
            </a:r>
            <a:r>
              <a:rPr lang="en-US" dirty="0" smtClean="0"/>
              <a:t> slog.</a:t>
            </a:r>
          </a:p>
          <a:p>
            <a:pPr marL="0" indent="0">
              <a:buNone/>
            </a:pPr>
            <a:r>
              <a:rPr lang="en-US" dirty="0" err="1" smtClean="0"/>
              <a:t>Ako</a:t>
            </a:r>
            <a:r>
              <a:rPr lang="en-US" dirty="0" smtClean="0"/>
              <a:t> se </a:t>
            </a:r>
            <a:r>
              <a:rPr lang="en-US" dirty="0" err="1" smtClean="0"/>
              <a:t>umjesto</a:t>
            </a:r>
            <a:r>
              <a:rPr lang="en-US" dirty="0" smtClean="0"/>
              <a:t> </a:t>
            </a:r>
            <a:r>
              <a:rPr lang="en-US" dirty="0" err="1" smtClean="0"/>
              <a:t>naleta</a:t>
            </a:r>
            <a:r>
              <a:rPr lang="en-US" dirty="0" smtClean="0"/>
              <a:t> </a:t>
            </a:r>
            <a:r>
              <a:rPr lang="en-US" dirty="0" err="1" smtClean="0"/>
              <a:t>vazduha</a:t>
            </a:r>
            <a:r>
              <a:rPr lang="en-US" dirty="0" smtClean="0"/>
              <a:t> </a:t>
            </a:r>
            <a:r>
              <a:rPr lang="en-US" dirty="0" err="1" smtClean="0"/>
              <a:t>osjeti</a:t>
            </a:r>
            <a:r>
              <a:rPr lang="en-US" dirty="0" smtClean="0"/>
              <a:t>  </a:t>
            </a:r>
            <a:r>
              <a:rPr lang="en-US" b="1" u="sng" dirty="0" err="1" smtClean="0"/>
              <a:t>blagi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dodir</a:t>
            </a:r>
            <a:r>
              <a:rPr lang="en-US" dirty="0" smtClean="0"/>
              <a:t>, </a:t>
            </a:r>
            <a:r>
              <a:rPr lang="en-US" dirty="0" err="1" smtClean="0"/>
              <a:t>onda</a:t>
            </a:r>
            <a:r>
              <a:rPr lang="en-US" dirty="0" smtClean="0"/>
              <a:t> je </a:t>
            </a:r>
            <a:r>
              <a:rPr lang="en-US" dirty="0" err="1" smtClean="0"/>
              <a:t>taj</a:t>
            </a:r>
            <a:r>
              <a:rPr lang="en-US" dirty="0" smtClean="0"/>
              <a:t> slog </a:t>
            </a:r>
            <a:r>
              <a:rPr lang="en-US" b="1" u="sng" dirty="0" smtClean="0"/>
              <a:t>dug</a:t>
            </a:r>
            <a:r>
              <a:rPr lang="en-US" dirty="0" smtClean="0"/>
              <a:t>.</a:t>
            </a:r>
          </a:p>
          <a:p>
            <a:endParaRPr lang="en-US" sz="2200" dirty="0" smtClean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5276850" y="2019300"/>
            <a:ext cx="9525" cy="457200"/>
          </a:xfrm>
          <a:prstGeom prst="straightConnector1">
            <a:avLst/>
          </a:prstGeom>
          <a:ln w="25400">
            <a:solidFill>
              <a:schemeClr val="bg1">
                <a:alpha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2466975" y="2019300"/>
            <a:ext cx="1" cy="457200"/>
          </a:xfrm>
          <a:prstGeom prst="straightConnector1">
            <a:avLst/>
          </a:prstGeom>
          <a:ln w="25400">
            <a:solidFill>
              <a:schemeClr val="bg1">
                <a:alpha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4097547" y="2886075"/>
            <a:ext cx="1179303" cy="619125"/>
          </a:xfrm>
          <a:prstGeom prst="straightConnector1">
            <a:avLst/>
          </a:prstGeom>
          <a:ln w="25400">
            <a:solidFill>
              <a:schemeClr val="bg1">
                <a:alpha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2466975" y="2886075"/>
            <a:ext cx="1285516" cy="619125"/>
          </a:xfrm>
          <a:prstGeom prst="straightConnector1">
            <a:avLst/>
          </a:prstGeom>
          <a:ln w="25400">
            <a:solidFill>
              <a:schemeClr val="bg1">
                <a:alpha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1947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9955213" cy="6038850"/>
          </a:xfrm>
        </p:spPr>
        <p:txBody>
          <a:bodyPr anchor="t"/>
          <a:lstStyle/>
          <a:p>
            <a:pPr marL="914400" lvl="2" indent="0">
              <a:buNone/>
            </a:pPr>
            <a:r>
              <a:rPr lang="en-US" sz="2400" dirty="0" smtClean="0"/>
              <a:t>Luka (m. </a:t>
            </a:r>
            <a:r>
              <a:rPr lang="en-US" sz="2400" dirty="0" err="1" smtClean="0"/>
              <a:t>ime</a:t>
            </a:r>
            <a:r>
              <a:rPr lang="en-US" sz="2400" dirty="0" smtClean="0"/>
              <a:t>)	                 </a:t>
            </a:r>
            <a:r>
              <a:rPr lang="en-US" sz="2400" dirty="0" err="1" smtClean="0"/>
              <a:t>L</a:t>
            </a:r>
            <a:r>
              <a:rPr lang="en-US" sz="2000" dirty="0" err="1" smtClean="0"/>
              <a:t>u</a:t>
            </a:r>
            <a:r>
              <a:rPr lang="en-US" sz="2800" dirty="0" err="1" smtClean="0"/>
              <a:t>u</a:t>
            </a:r>
            <a:r>
              <a:rPr lang="en-US" sz="2000" dirty="0" err="1" smtClean="0"/>
              <a:t>u</a:t>
            </a:r>
            <a:r>
              <a:rPr lang="en-US" sz="2400" dirty="0" err="1" smtClean="0"/>
              <a:t>ka</a:t>
            </a:r>
            <a:r>
              <a:rPr lang="en-US" sz="2400" dirty="0" smtClean="0"/>
              <a:t>       		        </a:t>
            </a:r>
            <a:r>
              <a:rPr lang="en-US" sz="2400" b="1" i="1" dirty="0" err="1" smtClean="0"/>
              <a:t>silazni</a:t>
            </a:r>
            <a:r>
              <a:rPr lang="en-US" sz="2400" dirty="0" smtClean="0"/>
              <a:t>	</a:t>
            </a:r>
          </a:p>
          <a:p>
            <a:pPr marL="914400" lvl="2" indent="0">
              <a:buNone/>
            </a:pPr>
            <a:r>
              <a:rPr lang="en-US" sz="2400" dirty="0" err="1" smtClean="0"/>
              <a:t>luka</a:t>
            </a:r>
            <a:r>
              <a:rPr lang="en-US" sz="2400" dirty="0" smtClean="0"/>
              <a:t> (</a:t>
            </a:r>
            <a:r>
              <a:rPr lang="en-US" sz="2400" dirty="0" err="1" smtClean="0"/>
              <a:t>pristanište</a:t>
            </a:r>
            <a:r>
              <a:rPr lang="en-US" sz="2400" dirty="0" smtClean="0"/>
              <a:t>)</a:t>
            </a:r>
            <a:r>
              <a:rPr lang="en-US" sz="2400" dirty="0"/>
              <a:t>	           </a:t>
            </a:r>
            <a:r>
              <a:rPr lang="en-US" sz="2400" dirty="0" smtClean="0"/>
              <a:t> </a:t>
            </a:r>
            <a:r>
              <a:rPr lang="en-US" sz="2400" dirty="0" err="1" smtClean="0"/>
              <a:t>l</a:t>
            </a:r>
            <a:r>
              <a:rPr lang="en-US" sz="1800" dirty="0" err="1" smtClean="0"/>
              <a:t>u</a:t>
            </a:r>
            <a:r>
              <a:rPr lang="en-US" sz="2000" dirty="0" err="1" smtClean="0"/>
              <a:t>u</a:t>
            </a:r>
            <a:r>
              <a:rPr lang="en-US" sz="2400" dirty="0" err="1" smtClean="0"/>
              <a:t>u</a:t>
            </a:r>
            <a:r>
              <a:rPr lang="en-US" sz="2800" dirty="0" err="1" smtClean="0"/>
              <a:t>u</a:t>
            </a:r>
            <a:r>
              <a:rPr lang="en-US" sz="2400" dirty="0" err="1" smtClean="0"/>
              <a:t>ka</a:t>
            </a:r>
            <a:r>
              <a:rPr lang="en-US" sz="2400" dirty="0" smtClean="0"/>
              <a:t>       </a:t>
            </a:r>
            <a:r>
              <a:rPr lang="en-US" sz="2400" dirty="0"/>
              <a:t>	</a:t>
            </a:r>
            <a:r>
              <a:rPr lang="en-US" sz="2400" dirty="0" smtClean="0"/>
              <a:t>             </a:t>
            </a:r>
            <a:r>
              <a:rPr lang="en-US" sz="2400" b="1" i="1" dirty="0" err="1" smtClean="0"/>
              <a:t>uzlazni</a:t>
            </a:r>
            <a:r>
              <a:rPr lang="en-US" sz="2400" b="1" i="1" dirty="0" smtClean="0"/>
              <a:t> </a:t>
            </a:r>
            <a:r>
              <a:rPr lang="en-US" dirty="0" smtClean="0"/>
              <a:t>	</a:t>
            </a:r>
          </a:p>
          <a:p>
            <a:pPr marL="914400" lvl="2" indent="0">
              <a:buNone/>
            </a:pPr>
            <a:endParaRPr lang="en-US" dirty="0" smtClean="0"/>
          </a:p>
          <a:p>
            <a:pPr marL="914400" lvl="2" indent="0">
              <a:buNone/>
            </a:pPr>
            <a:endParaRPr lang="en-US" sz="2400" dirty="0" smtClean="0"/>
          </a:p>
          <a:p>
            <a:pPr marL="914400" lvl="2" indent="0">
              <a:buNone/>
            </a:pPr>
            <a:endParaRPr lang="en-US" sz="2400" dirty="0" smtClean="0"/>
          </a:p>
          <a:p>
            <a:pPr marL="914400" lvl="2" indent="0">
              <a:buNone/>
            </a:pPr>
            <a:r>
              <a:rPr lang="en-US" sz="2400" dirty="0" err="1" smtClean="0"/>
              <a:t>Napomena</a:t>
            </a:r>
            <a:r>
              <a:rPr lang="en-US" sz="2400" dirty="0" smtClean="0"/>
              <a:t>:</a:t>
            </a:r>
          </a:p>
          <a:p>
            <a:pPr marL="914400" lvl="2" indent="0">
              <a:buNone/>
            </a:pPr>
            <a:endParaRPr lang="en-US" sz="2400" dirty="0"/>
          </a:p>
          <a:p>
            <a:pPr marL="914400" lvl="2" indent="0">
              <a:buNone/>
            </a:pPr>
            <a:r>
              <a:rPr lang="en-US" sz="2400" dirty="0" smtClean="0"/>
              <a:t>Da </a:t>
            </a:r>
            <a:r>
              <a:rPr lang="en-US" sz="2400" dirty="0" err="1" smtClean="0"/>
              <a:t>biste</a:t>
            </a:r>
            <a:r>
              <a:rPr lang="en-US" sz="2400" dirty="0" smtClean="0"/>
              <a:t> </a:t>
            </a:r>
            <a:r>
              <a:rPr lang="en-US" sz="2400" dirty="0" err="1" smtClean="0"/>
              <a:t>osjetili</a:t>
            </a:r>
            <a:r>
              <a:rPr lang="en-US" sz="2400" dirty="0" smtClean="0"/>
              <a:t> </a:t>
            </a:r>
            <a:r>
              <a:rPr lang="en-US" sz="2400" dirty="0" err="1" smtClean="0"/>
              <a:t>razliku</a:t>
            </a:r>
            <a:r>
              <a:rPr lang="en-US" sz="2400" dirty="0" smtClean="0"/>
              <a:t> </a:t>
            </a:r>
            <a:r>
              <a:rPr lang="en-US" sz="2400" dirty="0" err="1" smtClean="0"/>
              <a:t>između</a:t>
            </a:r>
            <a:r>
              <a:rPr lang="en-US" sz="2400" dirty="0" smtClean="0"/>
              <a:t> </a:t>
            </a:r>
            <a:r>
              <a:rPr lang="en-US" sz="2400" dirty="0" err="1" smtClean="0"/>
              <a:t>silaznog</a:t>
            </a:r>
            <a:r>
              <a:rPr lang="en-US" sz="2400" dirty="0" smtClean="0"/>
              <a:t> </a:t>
            </a:r>
            <a:r>
              <a:rPr lang="en-US" sz="2400" dirty="0" err="1" smtClean="0"/>
              <a:t>i</a:t>
            </a:r>
            <a:r>
              <a:rPr lang="en-US" sz="2400" dirty="0" smtClean="0"/>
              <a:t> </a:t>
            </a:r>
            <a:r>
              <a:rPr lang="en-US" sz="2400" dirty="0" err="1" smtClean="0"/>
              <a:t>uzlaznog</a:t>
            </a:r>
            <a:r>
              <a:rPr lang="en-US" sz="2400" dirty="0" smtClean="0"/>
              <a:t> </a:t>
            </a:r>
            <a:r>
              <a:rPr lang="en-US" sz="2400" dirty="0" err="1" smtClean="0"/>
              <a:t>akcenta</a:t>
            </a:r>
            <a:r>
              <a:rPr lang="en-US" sz="2400" dirty="0" smtClean="0"/>
              <a:t>, </a:t>
            </a:r>
            <a:r>
              <a:rPr lang="en-US" sz="2400" dirty="0" err="1" smtClean="0"/>
              <a:t>pjevanje</a:t>
            </a:r>
            <a:r>
              <a:rPr lang="en-US" sz="2400" dirty="0" smtClean="0"/>
              <a:t> </a:t>
            </a:r>
            <a:r>
              <a:rPr lang="en-US" sz="2400" dirty="0" err="1" smtClean="0"/>
              <a:t>vam</a:t>
            </a:r>
            <a:r>
              <a:rPr lang="en-US" sz="2400" dirty="0" smtClean="0"/>
              <a:t> </a:t>
            </a:r>
            <a:r>
              <a:rPr lang="en-US" sz="2400" dirty="0" err="1" smtClean="0"/>
              <a:t>može</a:t>
            </a:r>
            <a:r>
              <a:rPr lang="en-US" sz="2400" dirty="0" smtClean="0"/>
              <a:t> </a:t>
            </a:r>
            <a:r>
              <a:rPr lang="en-US" sz="2400" dirty="0" err="1" smtClean="0"/>
              <a:t>pomoći</a:t>
            </a:r>
            <a:r>
              <a:rPr lang="en-US" sz="2400" dirty="0" smtClean="0"/>
              <a:t>:</a:t>
            </a:r>
          </a:p>
          <a:p>
            <a:pPr marL="914400" lvl="2" indent="0">
              <a:buNone/>
            </a:pPr>
            <a:r>
              <a:rPr lang="en-US" sz="2400" dirty="0" smtClean="0"/>
              <a:t>slog </a:t>
            </a:r>
            <a:r>
              <a:rPr lang="en-US" sz="2400" dirty="0" err="1" smtClean="0"/>
              <a:t>sa</a:t>
            </a:r>
            <a:r>
              <a:rPr lang="en-US" sz="2400" dirty="0" smtClean="0"/>
              <a:t> </a:t>
            </a:r>
            <a:r>
              <a:rPr lang="en-US" sz="2400" b="1" u="sng" dirty="0" err="1" smtClean="0"/>
              <a:t>uzlaznim</a:t>
            </a:r>
            <a:r>
              <a:rPr lang="en-US" sz="2400" dirty="0" smtClean="0"/>
              <a:t> </a:t>
            </a:r>
            <a:r>
              <a:rPr lang="en-US" sz="2400" dirty="0" err="1" smtClean="0"/>
              <a:t>akcentom</a:t>
            </a:r>
            <a:r>
              <a:rPr lang="en-US" sz="2400" dirty="0" smtClean="0"/>
              <a:t> </a:t>
            </a:r>
            <a:r>
              <a:rPr lang="en-US" sz="2400" dirty="0" err="1" smtClean="0"/>
              <a:t>može</a:t>
            </a:r>
            <a:r>
              <a:rPr lang="en-US" sz="2400" dirty="0" smtClean="0"/>
              <a:t> se </a:t>
            </a:r>
            <a:r>
              <a:rPr lang="en-US" sz="2400" dirty="0" err="1" smtClean="0"/>
              <a:t>pjevati</a:t>
            </a:r>
            <a:r>
              <a:rPr lang="en-US" sz="2400" dirty="0" smtClean="0"/>
              <a:t> </a:t>
            </a:r>
            <a:r>
              <a:rPr lang="en-US" sz="2400" b="1" u="sng" dirty="0" err="1" smtClean="0"/>
              <a:t>duže</a:t>
            </a:r>
            <a:r>
              <a:rPr lang="en-US" sz="2400" b="1" u="sng" dirty="0" smtClean="0"/>
              <a:t> </a:t>
            </a:r>
            <a:r>
              <a:rPr lang="en-US" sz="2400" b="1" u="sng" dirty="0" err="1" smtClean="0"/>
              <a:t>nego</a:t>
            </a:r>
            <a:r>
              <a:rPr lang="en-US" sz="2400" b="1" u="sng" dirty="0" smtClean="0"/>
              <a:t> </a:t>
            </a:r>
            <a:r>
              <a:rPr lang="en-US" sz="2400" dirty="0" smtClean="0"/>
              <a:t>slog </a:t>
            </a:r>
            <a:r>
              <a:rPr lang="en-US" sz="2400" dirty="0" err="1" smtClean="0"/>
              <a:t>sa</a:t>
            </a:r>
            <a:r>
              <a:rPr lang="en-US" sz="2400" dirty="0" smtClean="0"/>
              <a:t> </a:t>
            </a:r>
            <a:r>
              <a:rPr lang="en-US" sz="2400" b="1" u="sng" dirty="0" err="1" smtClean="0"/>
              <a:t>silaznim</a:t>
            </a:r>
            <a:r>
              <a:rPr lang="en-US" sz="2400" dirty="0" smtClean="0"/>
              <a:t> </a:t>
            </a:r>
            <a:r>
              <a:rPr lang="en-US" sz="2400" dirty="0" err="1" smtClean="0"/>
              <a:t>akcentom</a:t>
            </a:r>
            <a:r>
              <a:rPr lang="en-US" sz="2400" dirty="0" smtClean="0"/>
              <a:t>.</a:t>
            </a:r>
          </a:p>
          <a:p>
            <a:pPr marL="914400" lvl="2" indent="0">
              <a:buNone/>
            </a:pP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4281487" y="962025"/>
            <a:ext cx="858044" cy="0"/>
          </a:xfrm>
          <a:prstGeom prst="straightConnector1">
            <a:avLst/>
          </a:prstGeom>
          <a:ln w="25400">
            <a:solidFill>
              <a:schemeClr val="bg1">
                <a:alpha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7067550" y="962025"/>
            <a:ext cx="723900" cy="0"/>
          </a:xfrm>
          <a:prstGeom prst="straightConnector1">
            <a:avLst/>
          </a:prstGeom>
          <a:ln w="25400">
            <a:solidFill>
              <a:schemeClr val="bg1">
                <a:alpha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4405312" y="1559045"/>
            <a:ext cx="734219" cy="0"/>
          </a:xfrm>
          <a:prstGeom prst="straightConnector1">
            <a:avLst/>
          </a:prstGeom>
          <a:ln w="25400">
            <a:solidFill>
              <a:schemeClr val="bg1">
                <a:alpha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7067550" y="1548082"/>
            <a:ext cx="723900" cy="0"/>
          </a:xfrm>
          <a:prstGeom prst="straightConnector1">
            <a:avLst/>
          </a:prstGeom>
          <a:ln w="25400">
            <a:solidFill>
              <a:schemeClr val="bg1">
                <a:alpha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1141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1975" y="439947"/>
            <a:ext cx="10077449" cy="6132303"/>
          </a:xfrm>
        </p:spPr>
        <p:txBody>
          <a:bodyPr anchor="t"/>
          <a:lstStyle/>
          <a:p>
            <a:pPr marL="0" indent="0">
              <a:buNone/>
            </a:pPr>
            <a:r>
              <a:rPr lang="en-US" dirty="0" err="1" smtClean="0"/>
              <a:t>Prilikom</a:t>
            </a:r>
            <a:r>
              <a:rPr lang="en-US" dirty="0" smtClean="0"/>
              <a:t> </a:t>
            </a:r>
            <a:r>
              <a:rPr lang="en-US" dirty="0" err="1" smtClean="0"/>
              <a:t>akcentovanja</a:t>
            </a:r>
            <a:r>
              <a:rPr lang="en-US" dirty="0" smtClean="0"/>
              <a:t> </a:t>
            </a:r>
            <a:r>
              <a:rPr lang="en-US" dirty="0" err="1" smtClean="0"/>
              <a:t>riječi</a:t>
            </a:r>
            <a:r>
              <a:rPr lang="en-US" dirty="0" smtClean="0"/>
              <a:t> </a:t>
            </a:r>
            <a:r>
              <a:rPr lang="en-US" b="1" u="sng" dirty="0" err="1" smtClean="0"/>
              <a:t>sluh</a:t>
            </a:r>
            <a:r>
              <a:rPr lang="en-US" dirty="0"/>
              <a:t> </a:t>
            </a:r>
            <a:r>
              <a:rPr lang="en-US" dirty="0" err="1" smtClean="0"/>
              <a:t>uvijek</a:t>
            </a:r>
            <a:r>
              <a:rPr lang="en-US" dirty="0" smtClean="0"/>
              <a:t> </a:t>
            </a:r>
            <a:r>
              <a:rPr lang="en-US" dirty="0" err="1" smtClean="0"/>
              <a:t>pomaže</a:t>
            </a:r>
            <a:r>
              <a:rPr lang="en-US" dirty="0" smtClean="0"/>
              <a:t>. </a:t>
            </a:r>
            <a:r>
              <a:rPr lang="en-US" dirty="0" err="1" smtClean="0"/>
              <a:t>Međutim</a:t>
            </a:r>
            <a:r>
              <a:rPr lang="en-US" dirty="0" smtClean="0"/>
              <a:t>, </a:t>
            </a:r>
            <a:r>
              <a:rPr lang="en-US" dirty="0" err="1" smtClean="0"/>
              <a:t>nije</a:t>
            </a:r>
            <a:r>
              <a:rPr lang="en-US" dirty="0" smtClean="0"/>
              <a:t> </a:t>
            </a:r>
            <a:r>
              <a:rPr lang="en-US" dirty="0" err="1" smtClean="0"/>
              <a:t>dovoljno</a:t>
            </a:r>
            <a:r>
              <a:rPr lang="en-US" dirty="0" smtClean="0"/>
              <a:t> </a:t>
            </a:r>
            <a:r>
              <a:rPr lang="en-US" dirty="0" err="1" smtClean="0"/>
              <a:t>imati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err="1" smtClean="0"/>
              <a:t>sluha</a:t>
            </a:r>
            <a:r>
              <a:rPr lang="en-US" dirty="0" smtClean="0"/>
              <a:t> da bi se </a:t>
            </a:r>
            <a:r>
              <a:rPr lang="en-US" dirty="0" err="1" smtClean="0"/>
              <a:t>riječi</a:t>
            </a:r>
            <a:r>
              <a:rPr lang="en-US" dirty="0" smtClean="0"/>
              <a:t> </a:t>
            </a:r>
            <a:r>
              <a:rPr lang="en-US" dirty="0" err="1" smtClean="0"/>
              <a:t>pravilno</a:t>
            </a:r>
            <a:r>
              <a:rPr lang="en-US" dirty="0" smtClean="0"/>
              <a:t> </a:t>
            </a:r>
            <a:r>
              <a:rPr lang="en-US" dirty="0" err="1" smtClean="0"/>
              <a:t>akcentovale</a:t>
            </a:r>
            <a:r>
              <a:rPr lang="en-US" dirty="0" smtClean="0"/>
              <a:t>.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standardno</a:t>
            </a:r>
            <a:r>
              <a:rPr lang="en-US" dirty="0" smtClean="0"/>
              <a:t> </a:t>
            </a:r>
            <a:r>
              <a:rPr lang="en-US" dirty="0" err="1" smtClean="0"/>
              <a:t>akcentovanje</a:t>
            </a:r>
            <a:r>
              <a:rPr lang="en-US" dirty="0" smtClean="0"/>
              <a:t> </a:t>
            </a:r>
            <a:r>
              <a:rPr lang="en-US" dirty="0" err="1" smtClean="0"/>
              <a:t>treba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znati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poštovati</a:t>
            </a:r>
            <a:r>
              <a:rPr lang="en-US" dirty="0" smtClean="0"/>
              <a:t> </a:t>
            </a:r>
            <a:r>
              <a:rPr lang="en-US" dirty="0" err="1" smtClean="0"/>
              <a:t>akcenatska</a:t>
            </a:r>
            <a:r>
              <a:rPr lang="en-US" dirty="0" smtClean="0"/>
              <a:t> </a:t>
            </a:r>
            <a:r>
              <a:rPr lang="en-US" dirty="0" err="1" smtClean="0"/>
              <a:t>pravila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1. </a:t>
            </a:r>
            <a:r>
              <a:rPr lang="en-US" dirty="0" err="1" smtClean="0"/>
              <a:t>Jednosložne</a:t>
            </a:r>
            <a:r>
              <a:rPr lang="en-US" dirty="0" smtClean="0"/>
              <a:t> </a:t>
            </a:r>
            <a:r>
              <a:rPr lang="en-US" dirty="0" err="1" smtClean="0"/>
              <a:t>riječi</a:t>
            </a:r>
            <a:r>
              <a:rPr lang="en-US" dirty="0" smtClean="0"/>
              <a:t> </a:t>
            </a:r>
            <a:r>
              <a:rPr lang="en-US" dirty="0" err="1" smtClean="0"/>
              <a:t>imaju</a:t>
            </a:r>
            <a:r>
              <a:rPr lang="en-US" dirty="0" smtClean="0"/>
              <a:t> </a:t>
            </a:r>
            <a:r>
              <a:rPr lang="en-US" dirty="0" err="1" smtClean="0"/>
              <a:t>samo</a:t>
            </a:r>
            <a:r>
              <a:rPr lang="en-US" dirty="0" smtClean="0"/>
              <a:t> </a:t>
            </a:r>
            <a:r>
              <a:rPr lang="en-US" dirty="0" err="1" smtClean="0"/>
              <a:t>silazne</a:t>
            </a:r>
            <a:r>
              <a:rPr lang="en-US" dirty="0" smtClean="0"/>
              <a:t> </a:t>
            </a:r>
            <a:r>
              <a:rPr lang="en-US" dirty="0" err="1" smtClean="0"/>
              <a:t>akcente</a:t>
            </a:r>
            <a:r>
              <a:rPr lang="en-US" dirty="0" smtClean="0"/>
              <a:t> (</a:t>
            </a:r>
            <a:r>
              <a:rPr lang="en-US" b="1" dirty="0" smtClean="0"/>
              <a:t>p</a:t>
            </a:r>
            <a:r>
              <a:rPr lang="bs-Latn-BA" sz="2400" b="1" dirty="0">
                <a:latin typeface="+mj-lt"/>
              </a:rPr>
              <a:t>ȁ</a:t>
            </a:r>
            <a:r>
              <a:rPr lang="en-US" b="1" dirty="0" smtClean="0"/>
              <a:t>o, d</a:t>
            </a:r>
            <a:r>
              <a:rPr lang="bs-Latn-BA" sz="2400" b="1" dirty="0"/>
              <a:t>ȃ</a:t>
            </a:r>
            <a:r>
              <a:rPr lang="en-US" b="1" dirty="0" smtClean="0"/>
              <a:t>n, n</a:t>
            </a:r>
            <a:r>
              <a:rPr lang="bs-Latn-BA" sz="2400" b="1" dirty="0"/>
              <a:t>ȏ</a:t>
            </a:r>
            <a:r>
              <a:rPr lang="en-US" b="1" dirty="0" smtClean="0"/>
              <a:t>ć, </a:t>
            </a:r>
            <a:r>
              <a:rPr lang="en-US" b="1" dirty="0" err="1" smtClean="0"/>
              <a:t>sk</a:t>
            </a:r>
            <a:r>
              <a:rPr lang="bs-Latn-BA" sz="2400" b="1" dirty="0"/>
              <a:t>ȍ</a:t>
            </a:r>
            <a:r>
              <a:rPr lang="en-US" b="1" dirty="0" smtClean="0"/>
              <a:t>k, s</a:t>
            </a:r>
            <a:r>
              <a:rPr lang="bs-Latn-BA" sz="2400" b="1" dirty="0"/>
              <a:t>ȁ</a:t>
            </a:r>
            <a:r>
              <a:rPr lang="en-US" b="1" dirty="0" smtClean="0"/>
              <a:t>n, </a:t>
            </a:r>
            <a:r>
              <a:rPr lang="en-US" dirty="0" smtClean="0"/>
              <a:t>…)</a:t>
            </a:r>
          </a:p>
          <a:p>
            <a:pPr marL="457200" indent="-457200">
              <a:buAutoNum type="arabicPeriod"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2. </a:t>
            </a:r>
            <a:r>
              <a:rPr lang="en-US" dirty="0" err="1" smtClean="0"/>
              <a:t>Silazni</a:t>
            </a:r>
            <a:r>
              <a:rPr lang="en-US" dirty="0" smtClean="0"/>
              <a:t> </a:t>
            </a:r>
            <a:r>
              <a:rPr lang="en-US" dirty="0" err="1" smtClean="0"/>
              <a:t>akcenti</a:t>
            </a:r>
            <a:r>
              <a:rPr lang="en-US" dirty="0" smtClean="0"/>
              <a:t> </a:t>
            </a:r>
            <a:r>
              <a:rPr lang="en-US" dirty="0" err="1" smtClean="0"/>
              <a:t>mogu</a:t>
            </a:r>
            <a:r>
              <a:rPr lang="en-US" dirty="0" smtClean="0"/>
              <a:t> se </a:t>
            </a:r>
            <a:r>
              <a:rPr lang="en-US" dirty="0" err="1" smtClean="0"/>
              <a:t>naći</a:t>
            </a:r>
            <a:r>
              <a:rPr lang="en-US" dirty="0" smtClean="0"/>
              <a:t> </a:t>
            </a:r>
            <a:r>
              <a:rPr lang="en-US" dirty="0" err="1" smtClean="0"/>
              <a:t>samo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prvom</a:t>
            </a:r>
            <a:r>
              <a:rPr lang="en-US" dirty="0" smtClean="0"/>
              <a:t> </a:t>
            </a:r>
            <a:r>
              <a:rPr lang="en-US" dirty="0" err="1" smtClean="0"/>
              <a:t>slogu</a:t>
            </a:r>
            <a:r>
              <a:rPr lang="en-US" dirty="0" smtClean="0"/>
              <a:t> u </a:t>
            </a:r>
            <a:r>
              <a:rPr lang="en-US" dirty="0" err="1" smtClean="0"/>
              <a:t>riječi</a:t>
            </a:r>
            <a:r>
              <a:rPr lang="en-US" dirty="0" smtClean="0"/>
              <a:t> </a:t>
            </a:r>
            <a:r>
              <a:rPr lang="en-US" dirty="0" smtClean="0"/>
              <a:t>  (</a:t>
            </a:r>
            <a:r>
              <a:rPr lang="en-US" b="1" dirty="0" err="1" smtClean="0"/>
              <a:t>pj</a:t>
            </a:r>
            <a:r>
              <a:rPr lang="bs-Latn-BA" sz="2400" b="1" dirty="0"/>
              <a:t>ȅ</a:t>
            </a:r>
            <a:r>
              <a:rPr lang="en-US" b="1" dirty="0" err="1" smtClean="0"/>
              <a:t>sma</a:t>
            </a:r>
            <a:r>
              <a:rPr lang="en-US" b="1" dirty="0" smtClean="0"/>
              <a:t>, p</a:t>
            </a:r>
            <a:r>
              <a:rPr lang="bs-Latn-BA" sz="2400" b="1" dirty="0"/>
              <a:t>ȗ</a:t>
            </a:r>
            <a:r>
              <a:rPr lang="en-US" b="1" dirty="0" err="1" smtClean="0"/>
              <a:t>tnik</a:t>
            </a:r>
            <a:r>
              <a:rPr lang="en-US" b="1" dirty="0" smtClean="0"/>
              <a:t>, </a:t>
            </a:r>
            <a:r>
              <a:rPr lang="en-US" b="1" dirty="0" err="1" smtClean="0"/>
              <a:t>sj</a:t>
            </a:r>
            <a:r>
              <a:rPr lang="bs-Latn-BA" sz="2400" b="1" dirty="0"/>
              <a:t>ȅ</a:t>
            </a:r>
            <a:r>
              <a:rPr lang="en-US" b="1" dirty="0" err="1" smtClean="0"/>
              <a:t>ver</a:t>
            </a:r>
            <a:r>
              <a:rPr lang="en-US" b="1" dirty="0" smtClean="0"/>
              <a:t>, …)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3. </a:t>
            </a:r>
            <a:r>
              <a:rPr lang="en-US" dirty="0" err="1" smtClean="0"/>
              <a:t>Uzlazni</a:t>
            </a:r>
            <a:r>
              <a:rPr lang="en-US" dirty="0" smtClean="0"/>
              <a:t> </a:t>
            </a:r>
            <a:r>
              <a:rPr lang="en-US" dirty="0" err="1" smtClean="0"/>
              <a:t>akcenti</a:t>
            </a:r>
            <a:r>
              <a:rPr lang="en-US" dirty="0" smtClean="0"/>
              <a:t> </a:t>
            </a:r>
            <a:r>
              <a:rPr lang="en-US" dirty="0" err="1" smtClean="0"/>
              <a:t>mogu</a:t>
            </a:r>
            <a:r>
              <a:rPr lang="en-US" dirty="0" smtClean="0"/>
              <a:t> se </a:t>
            </a:r>
            <a:r>
              <a:rPr lang="en-US" dirty="0" err="1" smtClean="0"/>
              <a:t>naći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bilo</a:t>
            </a:r>
            <a:r>
              <a:rPr lang="en-US" dirty="0" smtClean="0"/>
              <a:t> </a:t>
            </a:r>
            <a:r>
              <a:rPr lang="en-US" dirty="0" err="1" smtClean="0"/>
              <a:t>kojem</a:t>
            </a:r>
            <a:r>
              <a:rPr lang="en-US" dirty="0" smtClean="0"/>
              <a:t> </a:t>
            </a:r>
            <a:r>
              <a:rPr lang="en-US" dirty="0" err="1" smtClean="0"/>
              <a:t>slogu</a:t>
            </a:r>
            <a:r>
              <a:rPr lang="en-US" dirty="0" smtClean="0"/>
              <a:t>, </a:t>
            </a:r>
            <a:r>
              <a:rPr lang="en-US" dirty="0" err="1" smtClean="0"/>
              <a:t>osim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posljednjem</a:t>
            </a:r>
            <a:r>
              <a:rPr lang="en-US" dirty="0" smtClean="0"/>
              <a:t>   </a:t>
            </a:r>
            <a:r>
              <a:rPr lang="en-US" dirty="0" smtClean="0"/>
              <a:t>(</a:t>
            </a:r>
            <a:r>
              <a:rPr lang="en-US" b="1" dirty="0" smtClean="0"/>
              <a:t>t</a:t>
            </a:r>
            <a:r>
              <a:rPr lang="bs-Latn-BA" b="1" dirty="0"/>
              <a:t>r̀</a:t>
            </a:r>
            <a:r>
              <a:rPr lang="en-US" b="1" dirty="0" err="1" smtClean="0"/>
              <a:t>čati</a:t>
            </a:r>
            <a:r>
              <a:rPr lang="en-US" b="1" dirty="0" smtClean="0"/>
              <a:t>, </a:t>
            </a:r>
            <a:r>
              <a:rPr lang="en-US" b="1" dirty="0" err="1" smtClean="0"/>
              <a:t>otv</a:t>
            </a:r>
            <a:r>
              <a:rPr lang="bs-Latn-BA" b="1" dirty="0"/>
              <a:t>ò</a:t>
            </a:r>
            <a:r>
              <a:rPr lang="en-US" b="1" dirty="0" err="1" smtClean="0"/>
              <a:t>riti</a:t>
            </a:r>
            <a:r>
              <a:rPr lang="en-US" b="1" dirty="0" smtClean="0"/>
              <a:t>, č</a:t>
            </a:r>
            <a:r>
              <a:rPr lang="bs-Latn-BA" sz="2400" b="1" dirty="0"/>
              <a:t>ȉ</a:t>
            </a:r>
            <a:r>
              <a:rPr lang="en-US" b="1" dirty="0" err="1" smtClean="0"/>
              <a:t>tati</a:t>
            </a:r>
            <a:r>
              <a:rPr lang="en-US" b="1" dirty="0" smtClean="0"/>
              <a:t>, </a:t>
            </a:r>
            <a:r>
              <a:rPr lang="en-US" b="1" dirty="0" err="1" smtClean="0"/>
              <a:t>najgled</a:t>
            </a:r>
            <a:r>
              <a:rPr lang="bs-Latn-BA" b="1" dirty="0"/>
              <a:t>à</a:t>
            </a:r>
            <a:r>
              <a:rPr lang="en-US" b="1" dirty="0" err="1" smtClean="0"/>
              <a:t>niji</a:t>
            </a:r>
            <a:r>
              <a:rPr lang="en-US" b="1" dirty="0" smtClean="0"/>
              <a:t>, </a:t>
            </a:r>
            <a:r>
              <a:rPr lang="en-US" b="1" dirty="0" err="1" smtClean="0"/>
              <a:t>rukov</a:t>
            </a:r>
            <a:r>
              <a:rPr lang="bs-Latn-BA" b="1" dirty="0"/>
              <a:t>ò</a:t>
            </a:r>
            <a:r>
              <a:rPr lang="en-US" b="1" dirty="0" err="1" smtClean="0"/>
              <a:t>dilac</a:t>
            </a:r>
            <a:r>
              <a:rPr lang="en-US" b="1" dirty="0" smtClean="0"/>
              <a:t>, …)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4. </a:t>
            </a:r>
            <a:r>
              <a:rPr lang="en-US" dirty="0" err="1" smtClean="0"/>
              <a:t>Akcenat</a:t>
            </a:r>
            <a:r>
              <a:rPr lang="en-US" dirty="0" smtClean="0"/>
              <a:t> se ne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 smtClean="0"/>
              <a:t>naći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posljednjem</a:t>
            </a:r>
            <a:r>
              <a:rPr lang="en-US" dirty="0" smtClean="0"/>
              <a:t> </a:t>
            </a:r>
            <a:r>
              <a:rPr lang="en-US" dirty="0" err="1" smtClean="0"/>
              <a:t>slogu</a:t>
            </a:r>
            <a:r>
              <a:rPr lang="en-US" dirty="0" smtClean="0"/>
              <a:t>.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2834189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487" y="340743"/>
            <a:ext cx="9652958" cy="5922034"/>
          </a:xfrm>
        </p:spPr>
        <p:txBody>
          <a:bodyPr anchor="t">
            <a:normAutofit/>
          </a:bodyPr>
          <a:lstStyle/>
          <a:p>
            <a:endParaRPr lang="en-US" dirty="0" smtClean="0"/>
          </a:p>
          <a:p>
            <a:r>
              <a:rPr lang="en-US" sz="2400" dirty="0" err="1" smtClean="0"/>
              <a:t>Čitaj</a:t>
            </a:r>
            <a:r>
              <a:rPr lang="en-US" sz="2400" dirty="0" smtClean="0"/>
              <a:t> </a:t>
            </a:r>
            <a:r>
              <a:rPr lang="en-US" sz="2400" dirty="0" err="1" smtClean="0"/>
              <a:t>naglas</a:t>
            </a:r>
            <a:r>
              <a:rPr lang="en-US" sz="2400" dirty="0" smtClean="0"/>
              <a:t> </a:t>
            </a:r>
            <a:r>
              <a:rPr lang="en-US" sz="2400" dirty="0" err="1" smtClean="0"/>
              <a:t>sljedeće</a:t>
            </a:r>
            <a:r>
              <a:rPr lang="en-US" sz="2400" dirty="0" smtClean="0"/>
              <a:t> </a:t>
            </a:r>
            <a:r>
              <a:rPr lang="en-US" sz="2400" dirty="0" err="1" smtClean="0"/>
              <a:t>riječi</a:t>
            </a:r>
            <a:r>
              <a:rPr lang="en-US" sz="2400" dirty="0" smtClean="0"/>
              <a:t> da </a:t>
            </a:r>
            <a:r>
              <a:rPr lang="en-US" sz="2400" dirty="0" err="1" smtClean="0"/>
              <a:t>osjetiš</a:t>
            </a:r>
            <a:r>
              <a:rPr lang="en-US" sz="2400" dirty="0" smtClean="0"/>
              <a:t> </a:t>
            </a:r>
            <a:r>
              <a:rPr lang="en-US" sz="2400" dirty="0" err="1" smtClean="0"/>
              <a:t>razliku</a:t>
            </a:r>
            <a:r>
              <a:rPr lang="en-US" sz="2400" dirty="0" smtClean="0"/>
              <a:t> u </a:t>
            </a:r>
            <a:r>
              <a:rPr lang="en-US" sz="2400" dirty="0" err="1" smtClean="0"/>
              <a:t>akcentu</a:t>
            </a:r>
            <a:r>
              <a:rPr lang="en-US" sz="2400" dirty="0" smtClean="0"/>
              <a:t>:</a:t>
            </a:r>
          </a:p>
          <a:p>
            <a:endParaRPr lang="en-US" dirty="0"/>
          </a:p>
          <a:p>
            <a:pPr marL="914400" lvl="2" indent="0">
              <a:buNone/>
            </a:pPr>
            <a:r>
              <a:rPr lang="en-US" sz="2800" b="1" dirty="0" err="1" smtClean="0"/>
              <a:t>ot</a:t>
            </a:r>
            <a:r>
              <a:rPr lang="bs-Latn-BA" sz="2800" b="1" dirty="0" smtClean="0"/>
              <a:t>à</a:t>
            </a:r>
            <a:r>
              <a:rPr lang="en-US" sz="2800" b="1" dirty="0" smtClean="0"/>
              <a:t>c					k</a:t>
            </a:r>
            <a:r>
              <a:rPr lang="bs-Latn-BA" sz="3200" b="1" dirty="0" smtClean="0"/>
              <a:t>ȕ</a:t>
            </a:r>
            <a:r>
              <a:rPr lang="en-US" sz="2800" b="1" dirty="0" err="1" smtClean="0"/>
              <a:t>ća</a:t>
            </a:r>
            <a:endParaRPr lang="en-US" sz="2800" b="1" dirty="0" smtClean="0"/>
          </a:p>
          <a:p>
            <a:pPr marL="914400" lvl="2" indent="0">
              <a:buNone/>
            </a:pPr>
            <a:endParaRPr lang="en-US" sz="2800" b="1" dirty="0"/>
          </a:p>
          <a:p>
            <a:pPr marL="914400" lvl="2" indent="0">
              <a:buNone/>
            </a:pPr>
            <a:r>
              <a:rPr lang="en-US" sz="2800" b="1" dirty="0" smtClean="0"/>
              <a:t>d</a:t>
            </a:r>
            <a:r>
              <a:rPr lang="bs-Latn-BA" sz="2800" b="1" dirty="0" smtClean="0"/>
              <a:t>à</a:t>
            </a:r>
            <a:r>
              <a:rPr lang="en-US" sz="2800" b="1" dirty="0" err="1" smtClean="0"/>
              <a:t>nas</a:t>
            </a:r>
            <a:r>
              <a:rPr lang="en-US" sz="2800" b="1" dirty="0" smtClean="0"/>
              <a:t>				</a:t>
            </a:r>
            <a:r>
              <a:rPr lang="en-US" sz="2800" b="1" dirty="0" err="1" smtClean="0"/>
              <a:t>vj</a:t>
            </a:r>
            <a:r>
              <a:rPr lang="bs-Latn-BA" sz="3200" b="1" dirty="0" smtClean="0"/>
              <a:t>ȅ</a:t>
            </a:r>
            <a:r>
              <a:rPr lang="en-US" sz="2800" b="1" dirty="0" smtClean="0"/>
              <a:t>tar</a:t>
            </a:r>
          </a:p>
          <a:p>
            <a:pPr marL="914400" lvl="2" indent="0">
              <a:buNone/>
            </a:pPr>
            <a:endParaRPr lang="en-US" sz="2800" b="1" dirty="0"/>
          </a:p>
          <a:p>
            <a:pPr marL="914400" lvl="2" indent="0">
              <a:buNone/>
            </a:pPr>
            <a:r>
              <a:rPr lang="en-US" sz="2800" b="1" dirty="0" smtClean="0"/>
              <a:t>n</a:t>
            </a:r>
            <a:r>
              <a:rPr lang="bs-Latn-BA" sz="2800" b="1" dirty="0" smtClean="0"/>
              <a:t>á</a:t>
            </a:r>
            <a:r>
              <a:rPr lang="en-US" sz="2800" b="1" dirty="0" smtClean="0"/>
              <a:t>rod				z</a:t>
            </a:r>
            <a:r>
              <a:rPr lang="bs-Latn-BA" sz="3200" b="1" dirty="0" smtClean="0"/>
              <a:t>ȃ</a:t>
            </a:r>
            <a:r>
              <a:rPr lang="en-US" sz="2800" b="1" dirty="0" err="1" smtClean="0"/>
              <a:t>brana</a:t>
            </a:r>
            <a:endParaRPr lang="en-US" sz="2800" b="1" dirty="0" smtClean="0"/>
          </a:p>
          <a:p>
            <a:pPr marL="914400" lvl="2" indent="0">
              <a:buNone/>
            </a:pPr>
            <a:endParaRPr lang="en-US" sz="2800" b="1" dirty="0"/>
          </a:p>
          <a:p>
            <a:pPr marL="914400" lvl="2" indent="0">
              <a:buNone/>
            </a:pPr>
            <a:r>
              <a:rPr lang="en-US" sz="2800" b="1" dirty="0" smtClean="0"/>
              <a:t>r</a:t>
            </a:r>
            <a:r>
              <a:rPr lang="bs-Latn-BA" sz="2800" b="1" dirty="0" smtClean="0"/>
              <a:t>ú</a:t>
            </a:r>
            <a:r>
              <a:rPr lang="en-US" sz="2800" b="1" dirty="0" err="1" smtClean="0"/>
              <a:t>ka</a:t>
            </a:r>
            <a:r>
              <a:rPr lang="en-US" sz="2800" b="1" dirty="0" smtClean="0"/>
              <a:t>					l</a:t>
            </a:r>
            <a:r>
              <a:rPr lang="bs-Latn-BA" sz="3200" b="1" dirty="0" smtClean="0"/>
              <a:t>ȃ</a:t>
            </a:r>
            <a:r>
              <a:rPr lang="en-US" sz="2800" b="1" dirty="0" err="1" smtClean="0"/>
              <a:t>mpa</a:t>
            </a:r>
            <a:endParaRPr lang="bs-Latn-BA" sz="2800" b="1" dirty="0"/>
          </a:p>
        </p:txBody>
      </p:sp>
    </p:spTree>
    <p:extLst>
      <p:ext uri="{BB962C8B-B14F-4D97-AF65-F5344CB8AC3E}">
        <p14:creationId xmlns:p14="http://schemas.microsoft.com/office/powerpoint/2010/main" val="1291106643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595A42F2A098B46B9983AD531D7B15A" ma:contentTypeVersion="10" ma:contentTypeDescription="Stvaranje novog dokumenta." ma:contentTypeScope="" ma:versionID="f5ff76ed13c13f8e7c5a739bfbbf675d">
  <xsd:schema xmlns:xsd="http://www.w3.org/2001/XMLSchema" xmlns:xs="http://www.w3.org/2001/XMLSchema" xmlns:p="http://schemas.microsoft.com/office/2006/metadata/properties" xmlns:ns2="920961cb-8628-4ec5-a31a-8248ecfe8327" xmlns:ns3="a58ae19a-fd57-4414-9fef-fd09db64607d" targetNamespace="http://schemas.microsoft.com/office/2006/metadata/properties" ma:root="true" ma:fieldsID="6a242f6b0c57375f97409596abe6dc20" ns2:_="" ns3:_="">
    <xsd:import namespace="920961cb-8628-4ec5-a31a-8248ecfe8327"/>
    <xsd:import namespace="a58ae19a-fd57-4414-9fef-fd09db64607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0961cb-8628-4ec5-a31a-8248ecfe83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8ae19a-fd57-4414-9fef-fd09db64607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Zajednički se koristi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talji o zajedničkom korištenju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Vrsta sadržaja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93475ED-FD4E-4481-AB72-4C13E950B567}"/>
</file>

<file path=customXml/itemProps2.xml><?xml version="1.0" encoding="utf-8"?>
<ds:datastoreItem xmlns:ds="http://schemas.openxmlformats.org/officeDocument/2006/customXml" ds:itemID="{9C0EE8E6-E110-4DE4-8D41-BCDEA1266F59}"/>
</file>

<file path=customXml/itemProps3.xml><?xml version="1.0" encoding="utf-8"?>
<ds:datastoreItem xmlns:ds="http://schemas.openxmlformats.org/officeDocument/2006/customXml" ds:itemID="{3F84BF9D-795B-45EC-A372-E6C9D7E0265C}"/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289</TotalTime>
  <Words>178</Words>
  <Application>Microsoft Office PowerPoint</Application>
  <PresentationFormat>Widescreen</PresentationFormat>
  <Paragraphs>75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Century Gothic</vt:lpstr>
      <vt:lpstr>Wingdings 3</vt:lpstr>
      <vt:lpstr>Slice</vt:lpstr>
      <vt:lpstr>Akcenti u standardnom crnogorskom jeziku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Misko Knezevic</dc:creator>
  <cp:lastModifiedBy>Misko Knezevic</cp:lastModifiedBy>
  <cp:revision>68</cp:revision>
  <dcterms:created xsi:type="dcterms:W3CDTF">2020-04-02T19:59:49Z</dcterms:created>
  <dcterms:modified xsi:type="dcterms:W3CDTF">2020-04-03T18:57:59Z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0x0101009595A42F2A098B46B9983AD531D7B15A</vt:lpwstr>
  </property>
</Properties>
</file>